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1" r:id="rId8"/>
    <p:sldId id="262" r:id="rId9"/>
    <p:sldId id="263" r:id="rId10"/>
    <p:sldId id="264" r:id="rId11"/>
    <p:sldId id="265" r:id="rId12"/>
    <p:sldId id="269" r:id="rId13"/>
    <p:sldId id="270" r:id="rId14"/>
    <p:sldId id="266" r:id="rId15"/>
    <p:sldId id="26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C14013-4A0D-4A8B-9E91-55C978EB5D52}"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14013-4A0D-4A8B-9E91-55C978EB5D52}"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14013-4A0D-4A8B-9E91-55C978EB5D52}"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C14013-4A0D-4A8B-9E91-55C978EB5D52}"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4C14013-4A0D-4A8B-9E91-55C978EB5D52}"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C14013-4A0D-4A8B-9E91-55C978EB5D52}"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F4D77-610B-436E-958A-ADBA6A94E07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C14013-4A0D-4A8B-9E91-55C978EB5D52}" type="datetimeFigureOut">
              <a:rPr lang="en-US" smtClean="0"/>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14013-4A0D-4A8B-9E91-55C978EB5D52}" type="datetimeFigureOut">
              <a:rPr lang="en-US" smtClean="0"/>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14013-4A0D-4A8B-9E91-55C978EB5D52}" type="datetimeFigureOut">
              <a:rPr lang="en-US" smtClean="0"/>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4C14013-4A0D-4A8B-9E91-55C978EB5D52}" type="datetimeFigureOut">
              <a:rPr lang="en-US" smtClean="0"/>
              <a:t>3/26/2012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4BF4D77-610B-436E-958A-ADBA6A94E0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14013-4A0D-4A8B-9E91-55C978EB5D52}"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F4D77-610B-436E-958A-ADBA6A94E0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4C14013-4A0D-4A8B-9E91-55C978EB5D52}" type="datetimeFigureOut">
              <a:rPr lang="en-US" smtClean="0"/>
              <a:t>3/26/2012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4BF4D77-610B-436E-958A-ADBA6A94E0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799"/>
          </a:xfrm>
        </p:spPr>
        <p:txBody>
          <a:bodyPr>
            <a:normAutofit/>
          </a:bodyPr>
          <a:lstStyle/>
          <a:p>
            <a:r>
              <a:rPr lang="en-US" b="1" dirty="0" smtClean="0"/>
              <a:t>CBRN training workshop</a:t>
            </a:r>
            <a:endParaRPr lang="en-US" b="1" dirty="0"/>
          </a:p>
        </p:txBody>
      </p:sp>
      <p:sp>
        <p:nvSpPr>
          <p:cNvPr id="3" name="Subtitle 2"/>
          <p:cNvSpPr>
            <a:spLocks noGrp="1"/>
          </p:cNvSpPr>
          <p:nvPr>
            <p:ph type="subTitle" idx="1"/>
          </p:nvPr>
        </p:nvSpPr>
        <p:spPr>
          <a:xfrm>
            <a:off x="685800" y="838200"/>
            <a:ext cx="7772400" cy="5638800"/>
          </a:xfrm>
        </p:spPr>
        <p:txBody>
          <a:bodyPr/>
          <a:lstStyle/>
          <a:p>
            <a:pPr algn="l"/>
            <a:r>
              <a:rPr lang="en-US" sz="2000" b="1" dirty="0" smtClean="0"/>
              <a:t>Local experiences with Hazmat </a:t>
            </a:r>
          </a:p>
          <a:p>
            <a:pPr algn="l"/>
            <a:endParaRPr lang="en-US" b="1" dirty="0" smtClean="0"/>
          </a:p>
          <a:p>
            <a:pPr marL="285750" indent="-285750" algn="l">
              <a:buFont typeface="Arial" pitchFamily="34" charset="0"/>
              <a:buChar char="•"/>
            </a:pPr>
            <a:r>
              <a:rPr lang="en-US" sz="2000" dirty="0" smtClean="0"/>
              <a:t>Oil spills</a:t>
            </a:r>
          </a:p>
          <a:p>
            <a:pPr marL="285750" indent="-285750" algn="l">
              <a:buFont typeface="Arial" pitchFamily="34" charset="0"/>
              <a:buChar char="•"/>
            </a:pPr>
            <a:r>
              <a:rPr lang="en-US" sz="2000" dirty="0" smtClean="0"/>
              <a:t>Chlorine cylinders</a:t>
            </a:r>
          </a:p>
          <a:p>
            <a:pPr marL="285750" indent="-285750" algn="l">
              <a:buFont typeface="Arial" pitchFamily="34" charset="0"/>
              <a:buChar char="•"/>
            </a:pPr>
            <a:r>
              <a:rPr lang="en-US" sz="2000" dirty="0" smtClean="0"/>
              <a:t>Leaking chlorine</a:t>
            </a:r>
          </a:p>
          <a:p>
            <a:pPr marL="285750" indent="-285750" algn="l">
              <a:buFont typeface="Arial" pitchFamily="34" charset="0"/>
              <a:buChar char="•"/>
            </a:pPr>
            <a:r>
              <a:rPr lang="en-US" sz="2000" dirty="0" smtClean="0"/>
              <a:t>Tire Fire</a:t>
            </a:r>
          </a:p>
          <a:p>
            <a:pPr marL="285750" indent="-285750" algn="l">
              <a:buFont typeface="Arial" pitchFamily="34" charset="0"/>
              <a:buChar char="•"/>
            </a:pPr>
            <a:r>
              <a:rPr lang="en-US" sz="2000" dirty="0" smtClean="0"/>
              <a:t>Warehouse fire involving paint </a:t>
            </a:r>
          </a:p>
          <a:p>
            <a:pPr marL="285750" indent="-285750" algn="l">
              <a:buFont typeface="Arial" pitchFamily="34" charset="0"/>
              <a:buChar char="•"/>
            </a:pPr>
            <a:r>
              <a:rPr lang="en-US" sz="2000" dirty="0" smtClean="0"/>
              <a:t>Chemical spills</a:t>
            </a:r>
          </a:p>
          <a:p>
            <a:pPr algn="r"/>
            <a:endParaRPr lang="en-US" sz="2000" dirty="0" smtClean="0"/>
          </a:p>
          <a:p>
            <a:pPr algn="r"/>
            <a:endParaRPr lang="en-US" sz="2000" dirty="0"/>
          </a:p>
          <a:p>
            <a:pPr algn="r"/>
            <a:endParaRPr lang="en-US" sz="2000" dirty="0" smtClean="0"/>
          </a:p>
          <a:p>
            <a:pPr algn="r"/>
            <a:endParaRPr lang="en-US" sz="2000" dirty="0"/>
          </a:p>
          <a:p>
            <a:pPr algn="r"/>
            <a:r>
              <a:rPr lang="en-US" sz="1100" dirty="0" smtClean="0"/>
              <a:t>Prepared by</a:t>
            </a:r>
          </a:p>
          <a:p>
            <a:pPr algn="r"/>
            <a:r>
              <a:rPr lang="en-US" sz="1100" dirty="0" smtClean="0"/>
              <a:t>Lambert Charles Deputy Chief fire Officer  </a:t>
            </a:r>
          </a:p>
          <a:p>
            <a:pPr algn="r"/>
            <a:endParaRPr lang="en-US" sz="1100" dirty="0"/>
          </a:p>
        </p:txBody>
      </p:sp>
    </p:spTree>
    <p:extLst>
      <p:ext uri="{BB962C8B-B14F-4D97-AF65-F5344CB8AC3E}">
        <p14:creationId xmlns:p14="http://schemas.microsoft.com/office/powerpoint/2010/main" val="3022061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100628"/>
            <a:ext cx="7520940" cy="5300172"/>
          </a:xfrm>
        </p:spPr>
        <p:txBody>
          <a:bodyPr/>
          <a:lstStyle/>
          <a:p>
            <a:endParaRPr lang="en-US" dirty="0"/>
          </a:p>
        </p:txBody>
      </p:sp>
      <p:pic>
        <p:nvPicPr>
          <p:cNvPr id="4098" name="Picture 2" descr="C:\Users\lenovo\Downloads\IMG00196-20111021-1645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603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100628"/>
            <a:ext cx="7520940" cy="4995372"/>
          </a:xfrm>
        </p:spPr>
        <p:txBody>
          <a:bodyPr/>
          <a:lstStyle/>
          <a:p>
            <a:endParaRPr lang="en-US" dirty="0"/>
          </a:p>
        </p:txBody>
      </p:sp>
      <p:pic>
        <p:nvPicPr>
          <p:cNvPr id="5122" name="Picture 2" descr="C:\Users\lenovo\Downloads\IMG00197-20111021-16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684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a:xfrm>
            <a:off x="822960" y="1100628"/>
            <a:ext cx="7520940" cy="4766772"/>
          </a:xfrm>
        </p:spPr>
        <p:txBody>
          <a:bodyPr>
            <a:normAutofit/>
          </a:bodyPr>
          <a:lstStyle/>
          <a:p>
            <a:r>
              <a:rPr lang="en-US" sz="2000" dirty="0" smtClean="0"/>
              <a:t>Warehouse fire involving paints and other toxic substances</a:t>
            </a:r>
          </a:p>
          <a:p>
            <a:pPr>
              <a:buFont typeface="Arial" pitchFamily="34" charset="0"/>
              <a:buChar char="•"/>
            </a:pPr>
            <a:r>
              <a:rPr lang="en-US" sz="2000" dirty="0" smtClean="0"/>
              <a:t>Major fire at colony house building</a:t>
            </a:r>
          </a:p>
          <a:p>
            <a:pPr>
              <a:buFont typeface="Arial" pitchFamily="34" charset="0"/>
              <a:buChar char="•"/>
            </a:pPr>
            <a:r>
              <a:rPr lang="en-US" sz="2000" dirty="0" smtClean="0"/>
              <a:t>Major fire at sale mart warehouse at </a:t>
            </a:r>
            <a:r>
              <a:rPr lang="en-US" sz="2000" dirty="0" err="1" smtClean="0"/>
              <a:t>vigie</a:t>
            </a:r>
            <a:endParaRPr lang="en-US" sz="2000" dirty="0"/>
          </a:p>
        </p:txBody>
      </p:sp>
    </p:spTree>
    <p:extLst>
      <p:ext uri="{BB962C8B-B14F-4D97-AF65-F5344CB8AC3E}">
        <p14:creationId xmlns:p14="http://schemas.microsoft.com/office/powerpoint/2010/main" val="1095676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p:txBody>
          <a:bodyPr>
            <a:normAutofit/>
          </a:bodyPr>
          <a:lstStyle/>
          <a:p>
            <a:r>
              <a:rPr lang="en-US" sz="2000" dirty="0" smtClean="0"/>
              <a:t>Chemical spills</a:t>
            </a:r>
          </a:p>
          <a:p>
            <a:pPr>
              <a:buFont typeface="Arial" pitchFamily="34" charset="0"/>
              <a:buChar char="•"/>
            </a:pPr>
            <a:r>
              <a:rPr lang="en-US" sz="2000" dirty="0" smtClean="0"/>
              <a:t>Usually at the docks</a:t>
            </a:r>
          </a:p>
          <a:p>
            <a:pPr>
              <a:buFont typeface="Arial" pitchFamily="34" charset="0"/>
              <a:buChar char="•"/>
            </a:pPr>
            <a:r>
              <a:rPr lang="en-US" sz="2000" dirty="0" smtClean="0"/>
              <a:t>Foam mattress factory</a:t>
            </a:r>
          </a:p>
          <a:p>
            <a:pPr>
              <a:buFont typeface="Arial" pitchFamily="34" charset="0"/>
              <a:buChar char="•"/>
            </a:pPr>
            <a:r>
              <a:rPr lang="en-US" sz="2000" dirty="0" smtClean="0"/>
              <a:t>Small business premises</a:t>
            </a:r>
            <a:endParaRPr lang="en-US" sz="2000" dirty="0"/>
          </a:p>
        </p:txBody>
      </p:sp>
    </p:spTree>
    <p:extLst>
      <p:ext uri="{BB962C8B-B14F-4D97-AF65-F5344CB8AC3E}">
        <p14:creationId xmlns:p14="http://schemas.microsoft.com/office/powerpoint/2010/main" val="16680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a:xfrm>
            <a:off x="822960" y="1100628"/>
            <a:ext cx="7520940" cy="4766772"/>
          </a:xfrm>
        </p:spPr>
        <p:txBody>
          <a:bodyPr/>
          <a:lstStyle/>
          <a:p>
            <a:r>
              <a:rPr lang="en-US" sz="2000" dirty="0" smtClean="0"/>
              <a:t>Operational  procedures</a:t>
            </a:r>
          </a:p>
          <a:p>
            <a:pPr>
              <a:buFont typeface="Arial" pitchFamily="34" charset="0"/>
              <a:buChar char="•"/>
            </a:pPr>
            <a:r>
              <a:rPr lang="en-US" dirty="0" smtClean="0"/>
              <a:t>Hazmat  plan</a:t>
            </a:r>
          </a:p>
          <a:p>
            <a:pPr>
              <a:buFont typeface="Arial" pitchFamily="34" charset="0"/>
              <a:buChar char="•"/>
            </a:pPr>
            <a:r>
              <a:rPr lang="en-US" dirty="0" smtClean="0"/>
              <a:t>Unified  incident command </a:t>
            </a:r>
            <a:r>
              <a:rPr lang="en-US" dirty="0" err="1" smtClean="0"/>
              <a:t>command</a:t>
            </a:r>
            <a:endParaRPr lang="en-US" dirty="0" smtClean="0"/>
          </a:p>
          <a:p>
            <a:pPr>
              <a:buFont typeface="Arial" pitchFamily="34" charset="0"/>
              <a:buChar char="•"/>
            </a:pPr>
            <a:r>
              <a:rPr lang="en-US" dirty="0" smtClean="0"/>
              <a:t>Main response  agencies </a:t>
            </a:r>
          </a:p>
          <a:p>
            <a:pPr>
              <a:buFont typeface="+mj-lt"/>
              <a:buAutoNum type="alphaLcParenR"/>
            </a:pPr>
            <a:r>
              <a:rPr lang="en-US" dirty="0" smtClean="0"/>
              <a:t>Police</a:t>
            </a:r>
          </a:p>
          <a:p>
            <a:pPr>
              <a:buFont typeface="+mj-lt"/>
              <a:buAutoNum type="alphaLcParenR"/>
            </a:pPr>
            <a:r>
              <a:rPr lang="en-US" dirty="0" smtClean="0"/>
              <a:t>Fire Service</a:t>
            </a:r>
          </a:p>
          <a:p>
            <a:pPr>
              <a:buFont typeface="+mj-lt"/>
              <a:buAutoNum type="alphaLcParenR"/>
            </a:pPr>
            <a:r>
              <a:rPr lang="en-US" dirty="0" smtClean="0"/>
              <a:t>Ministry of Health</a:t>
            </a:r>
          </a:p>
          <a:p>
            <a:pPr>
              <a:buFont typeface="+mj-lt"/>
              <a:buAutoNum type="alphaLcParenR"/>
            </a:pPr>
            <a:r>
              <a:rPr lang="en-US" dirty="0" smtClean="0"/>
              <a:t>NEMO Secretariat</a:t>
            </a:r>
          </a:p>
          <a:p>
            <a:pPr>
              <a:buFont typeface="+mj-lt"/>
              <a:buAutoNum type="alphaLcParenR"/>
            </a:pPr>
            <a:r>
              <a:rPr lang="en-US" dirty="0" smtClean="0"/>
              <a:t>Cadets</a:t>
            </a:r>
          </a:p>
          <a:p>
            <a:pPr>
              <a:buFont typeface="+mj-lt"/>
              <a:buAutoNum type="alphaLcParenR"/>
            </a:pPr>
            <a:r>
              <a:rPr lang="en-US" dirty="0" smtClean="0"/>
              <a:t>Ministry of </a:t>
            </a:r>
            <a:r>
              <a:rPr lang="en-US" smtClean="0"/>
              <a:t>Agriculture  (pesticide </a:t>
            </a:r>
            <a:r>
              <a:rPr lang="en-US" dirty="0" smtClean="0"/>
              <a:t>control board)</a:t>
            </a:r>
          </a:p>
          <a:p>
            <a:pPr marL="0" indent="0"/>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2651672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p:txBody>
          <a:bodyPr>
            <a:normAutofit/>
          </a:bodyPr>
          <a:lstStyle/>
          <a:p>
            <a:r>
              <a:rPr lang="en-US" sz="2000" dirty="0" smtClean="0"/>
              <a:t>Fire Service Training Capacities</a:t>
            </a:r>
          </a:p>
          <a:p>
            <a:pPr>
              <a:buFont typeface="Arial" pitchFamily="34" charset="0"/>
              <a:buChar char="•"/>
            </a:pPr>
            <a:r>
              <a:rPr lang="en-US" sz="2000" dirty="0" smtClean="0"/>
              <a:t>Breathing Apparatus (all staff)</a:t>
            </a:r>
          </a:p>
          <a:p>
            <a:pPr>
              <a:buFont typeface="Arial" pitchFamily="34" charset="0"/>
              <a:buChar char="•"/>
            </a:pPr>
            <a:r>
              <a:rPr lang="en-US" sz="2000" dirty="0" smtClean="0"/>
              <a:t>Incident Command (all supervisors)</a:t>
            </a:r>
          </a:p>
          <a:p>
            <a:pPr>
              <a:buFont typeface="Arial" pitchFamily="34" charset="0"/>
              <a:buChar char="•"/>
            </a:pPr>
            <a:r>
              <a:rPr lang="en-US" sz="2000" dirty="0" smtClean="0"/>
              <a:t>Hazmat (some training)</a:t>
            </a:r>
          </a:p>
          <a:p>
            <a:pPr>
              <a:buFont typeface="Arial" pitchFamily="34" charset="0"/>
              <a:buChar char="•"/>
            </a:pPr>
            <a:r>
              <a:rPr lang="en-US" sz="2000" dirty="0" smtClean="0"/>
              <a:t>Use of the emergency response guide</a:t>
            </a:r>
          </a:p>
          <a:p>
            <a:pPr>
              <a:buFont typeface="Arial" pitchFamily="34" charset="0"/>
              <a:buChar char="•"/>
            </a:pPr>
            <a:endParaRPr lang="en-US" sz="2000" dirty="0" smtClean="0"/>
          </a:p>
          <a:p>
            <a:pPr>
              <a:buFont typeface="Arial" pitchFamily="34" charset="0"/>
              <a:buChar char="•"/>
            </a:pPr>
            <a:endParaRPr lang="en-US" sz="2000" dirty="0" smtClean="0"/>
          </a:p>
          <a:p>
            <a:endParaRPr lang="en-US" sz="2000" dirty="0"/>
          </a:p>
        </p:txBody>
      </p:sp>
    </p:spTree>
    <p:extLst>
      <p:ext uri="{BB962C8B-B14F-4D97-AF65-F5344CB8AC3E}">
        <p14:creationId xmlns:p14="http://schemas.microsoft.com/office/powerpoint/2010/main" val="45038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AppData\Local\Microsoft\Windows\Temporary Internet Files\Content.IE5\1ZM8NSHN\MC900434479[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78486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08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a:xfrm>
            <a:off x="822960" y="1100628"/>
            <a:ext cx="7940040" cy="5452572"/>
          </a:xfrm>
        </p:spPr>
        <p:txBody>
          <a:bodyPr/>
          <a:lstStyle/>
          <a:p>
            <a:r>
              <a:rPr lang="en-US" sz="2000" dirty="0" smtClean="0"/>
              <a:t>Oil spill</a:t>
            </a:r>
          </a:p>
          <a:p>
            <a:pPr>
              <a:buFont typeface="Arial" pitchFamily="34" charset="0"/>
              <a:buChar char="•"/>
            </a:pPr>
            <a:r>
              <a:rPr lang="en-US" sz="2000" dirty="0" smtClean="0"/>
              <a:t>Oil Spill plan  developed by  NEMO  stake holders</a:t>
            </a:r>
          </a:p>
          <a:p>
            <a:pPr>
              <a:buFont typeface="Arial" pitchFamily="34" charset="0"/>
              <a:buChar char="•"/>
            </a:pPr>
            <a:r>
              <a:rPr lang="en-US" sz="2000" dirty="0" smtClean="0"/>
              <a:t>The plan assigns roles  and responsibilities to the main responding agencies</a:t>
            </a:r>
          </a:p>
          <a:p>
            <a:pPr>
              <a:buFont typeface="Arial" pitchFamily="34" charset="0"/>
              <a:buChar char="•"/>
            </a:pPr>
            <a:r>
              <a:rPr lang="en-US" sz="2000" dirty="0" smtClean="0"/>
              <a:t>On scene  Incident  Commanders for</a:t>
            </a:r>
          </a:p>
          <a:p>
            <a:pPr>
              <a:buFont typeface="+mj-lt"/>
              <a:buAutoNum type="alphaLcParenR"/>
            </a:pPr>
            <a:r>
              <a:rPr lang="en-US" sz="2000" dirty="0" smtClean="0"/>
              <a:t>Land based spills – Fire Service</a:t>
            </a:r>
          </a:p>
          <a:p>
            <a:pPr>
              <a:buFont typeface="+mj-lt"/>
              <a:buAutoNum type="alphaLcParenR"/>
            </a:pPr>
            <a:r>
              <a:rPr lang="en-US" sz="2000" dirty="0" smtClean="0"/>
              <a:t>Sea based oil spills -  Marine Police     </a:t>
            </a:r>
            <a:r>
              <a:rPr lang="en-US" sz="2000" dirty="0"/>
              <a:t>	</a:t>
            </a:r>
            <a:r>
              <a:rPr lang="en-US" sz="2000" dirty="0" smtClean="0"/>
              <a:t>	</a:t>
            </a:r>
            <a:endParaRPr lang="en-US" sz="2000" dirty="0"/>
          </a:p>
        </p:txBody>
      </p:sp>
    </p:spTree>
    <p:extLst>
      <p:ext uri="{BB962C8B-B14F-4D97-AF65-F5344CB8AC3E}">
        <p14:creationId xmlns:p14="http://schemas.microsoft.com/office/powerpoint/2010/main" val="364922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p:txBody>
          <a:bodyPr/>
          <a:lstStyle/>
          <a:p>
            <a:r>
              <a:rPr lang="en-US" dirty="0" smtClean="0"/>
              <a:t>There  have been several oil spill incidents  notable ones being</a:t>
            </a:r>
          </a:p>
          <a:p>
            <a:pPr>
              <a:buFont typeface="Arial" pitchFamily="34" charset="0"/>
              <a:buChar char="•"/>
            </a:pPr>
            <a:r>
              <a:rPr lang="en-US" dirty="0" smtClean="0"/>
              <a:t>Union</a:t>
            </a:r>
          </a:p>
          <a:p>
            <a:pPr>
              <a:buFont typeface="Arial" pitchFamily="34" charset="0"/>
              <a:buChar char="•"/>
            </a:pPr>
            <a:r>
              <a:rPr lang="en-US" dirty="0" err="1" smtClean="0"/>
              <a:t>Bannanes</a:t>
            </a:r>
            <a:r>
              <a:rPr lang="en-US" dirty="0" smtClean="0"/>
              <a:t> Bay</a:t>
            </a:r>
          </a:p>
          <a:p>
            <a:pPr>
              <a:buFont typeface="Arial" pitchFamily="34" charset="0"/>
              <a:buChar char="•"/>
            </a:pPr>
            <a:r>
              <a:rPr lang="en-US" dirty="0" smtClean="0"/>
              <a:t>Corinth  River</a:t>
            </a:r>
          </a:p>
          <a:p>
            <a:pPr>
              <a:buFont typeface="Arial" pitchFamily="34" charset="0"/>
              <a:buChar char="•"/>
            </a:pPr>
            <a:endParaRPr lang="en-US" dirty="0"/>
          </a:p>
        </p:txBody>
      </p:sp>
    </p:spTree>
    <p:extLst>
      <p:ext uri="{BB962C8B-B14F-4D97-AF65-F5344CB8AC3E}">
        <p14:creationId xmlns:p14="http://schemas.microsoft.com/office/powerpoint/2010/main" val="291015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a:xfrm>
            <a:off x="822960" y="1100628"/>
            <a:ext cx="7520940" cy="4995372"/>
          </a:xfrm>
        </p:spPr>
        <p:txBody>
          <a:bodyPr>
            <a:normAutofit/>
          </a:bodyPr>
          <a:lstStyle/>
          <a:p>
            <a:r>
              <a:rPr lang="en-US" sz="2000" dirty="0" smtClean="0"/>
              <a:t>Chlorine  cylinders</a:t>
            </a:r>
          </a:p>
          <a:p>
            <a:pPr>
              <a:buFont typeface="Wingdings" pitchFamily="2" charset="2"/>
              <a:buChar char="§"/>
            </a:pPr>
            <a:r>
              <a:rPr lang="en-US" sz="2000" dirty="0" smtClean="0"/>
              <a:t>An unscrupulous company left about 32 chlorine cylinders in the small village of </a:t>
            </a:r>
            <a:r>
              <a:rPr lang="en-US" sz="2000" dirty="0" err="1" smtClean="0"/>
              <a:t>Anse</a:t>
            </a:r>
            <a:r>
              <a:rPr lang="en-US" sz="2000" dirty="0" smtClean="0"/>
              <a:t> La </a:t>
            </a:r>
            <a:r>
              <a:rPr lang="en-US" sz="2000" dirty="0" err="1" smtClean="0"/>
              <a:t>Raye</a:t>
            </a:r>
            <a:r>
              <a:rPr lang="en-US" sz="2000" dirty="0" smtClean="0"/>
              <a:t> after discontinuing operations.</a:t>
            </a:r>
          </a:p>
          <a:p>
            <a:pPr>
              <a:buFont typeface="Wingdings" pitchFamily="2" charset="2"/>
              <a:buChar char="§"/>
            </a:pPr>
            <a:r>
              <a:rPr lang="en-US" sz="2000" dirty="0" smtClean="0"/>
              <a:t>The cylinders became rusted and posed a serious danger to the village and its residents.</a:t>
            </a:r>
          </a:p>
          <a:p>
            <a:pPr>
              <a:buFont typeface="Wingdings" pitchFamily="2" charset="2"/>
              <a:buChar char="§"/>
            </a:pPr>
            <a:r>
              <a:rPr lang="en-US" sz="2000" dirty="0" smtClean="0"/>
              <a:t>Assistance was sought from the French Government and two Fire Officers from  Martinique  assisted by providing technical support to the breathing apparatus crews who were deployed to load the cylinders unto a truck for reposition in a remote location. </a:t>
            </a:r>
            <a:endParaRPr lang="en-US" sz="2000" dirty="0"/>
          </a:p>
        </p:txBody>
      </p:sp>
    </p:spTree>
    <p:extLst>
      <p:ext uri="{BB962C8B-B14F-4D97-AF65-F5344CB8AC3E}">
        <p14:creationId xmlns:p14="http://schemas.microsoft.com/office/powerpoint/2010/main" val="1469399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a:xfrm>
            <a:off x="822960" y="1100628"/>
            <a:ext cx="7520940" cy="4919172"/>
          </a:xfrm>
        </p:spPr>
        <p:txBody>
          <a:bodyPr/>
          <a:lstStyle/>
          <a:p>
            <a:r>
              <a:rPr lang="en-US" dirty="0" smtClean="0"/>
              <a:t>Leaking cylinders</a:t>
            </a:r>
          </a:p>
          <a:p>
            <a:r>
              <a:rPr lang="en-US" dirty="0" smtClean="0"/>
              <a:t>Wasco  cylinders  incident</a:t>
            </a:r>
          </a:p>
          <a:p>
            <a:pPr>
              <a:buFont typeface="Arial" pitchFamily="34" charset="0"/>
              <a:buChar char="•"/>
            </a:pPr>
            <a:r>
              <a:rPr lang="en-US" dirty="0" smtClean="0"/>
              <a:t>A leaking  cylinder  was  submerged in water  and allowed  to continue leaking</a:t>
            </a:r>
            <a:endParaRPr lang="en-US" dirty="0"/>
          </a:p>
        </p:txBody>
      </p:sp>
    </p:spTree>
    <p:extLst>
      <p:ext uri="{BB962C8B-B14F-4D97-AF65-F5344CB8AC3E}">
        <p14:creationId xmlns:p14="http://schemas.microsoft.com/office/powerpoint/2010/main" val="4038686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CBRN training workshop</a:t>
            </a:r>
            <a:endParaRPr lang="en-US" dirty="0"/>
          </a:p>
        </p:txBody>
      </p:sp>
      <p:sp>
        <p:nvSpPr>
          <p:cNvPr id="3" name="Content Placeholder 2"/>
          <p:cNvSpPr>
            <a:spLocks noGrp="1"/>
          </p:cNvSpPr>
          <p:nvPr>
            <p:ph idx="1"/>
          </p:nvPr>
        </p:nvSpPr>
        <p:spPr>
          <a:xfrm>
            <a:off x="822960" y="1100628"/>
            <a:ext cx="7520940" cy="4919172"/>
          </a:xfrm>
        </p:spPr>
        <p:txBody>
          <a:bodyPr>
            <a:normAutofit/>
          </a:bodyPr>
          <a:lstStyle/>
          <a:p>
            <a:r>
              <a:rPr lang="en-US" sz="2000" dirty="0" smtClean="0"/>
              <a:t>Tire fire</a:t>
            </a:r>
          </a:p>
          <a:p>
            <a:pPr>
              <a:buFont typeface="Arial" pitchFamily="34" charset="0"/>
              <a:buChar char="•"/>
            </a:pPr>
            <a:r>
              <a:rPr lang="en-US" sz="2000" dirty="0" smtClean="0"/>
              <a:t>Approximately 200000 tires  accidentally caught fire in Vieux Fort .</a:t>
            </a:r>
          </a:p>
          <a:p>
            <a:pPr>
              <a:buFont typeface="Arial" pitchFamily="34" charset="0"/>
              <a:buChar char="•"/>
            </a:pPr>
            <a:r>
              <a:rPr lang="en-US" sz="2000" dirty="0" smtClean="0"/>
              <a:t>Several challenges  posed by the situation</a:t>
            </a:r>
          </a:p>
          <a:p>
            <a:pPr>
              <a:buFont typeface="Arial" pitchFamily="34" charset="0"/>
              <a:buChar char="•"/>
            </a:pPr>
            <a:r>
              <a:rPr lang="en-US" sz="2000" dirty="0" smtClean="0"/>
              <a:t>High smoke emission with  several  toxic  gasses being released .</a:t>
            </a:r>
          </a:p>
          <a:p>
            <a:pPr>
              <a:buFont typeface="Arial" pitchFamily="34" charset="0"/>
              <a:buChar char="•"/>
            </a:pPr>
            <a:r>
              <a:rPr lang="en-US" sz="2000" dirty="0" smtClean="0"/>
              <a:t>Schools  and  dwellings in the area were affected.</a:t>
            </a:r>
          </a:p>
          <a:p>
            <a:pPr>
              <a:buFont typeface="Arial" pitchFamily="34" charset="0"/>
              <a:buChar char="•"/>
            </a:pPr>
            <a:r>
              <a:rPr lang="en-US" sz="2000" dirty="0" smtClean="0"/>
              <a:t>The fire burned for two weeks</a:t>
            </a:r>
          </a:p>
          <a:p>
            <a:pPr>
              <a:buFont typeface="Arial" pitchFamily="34" charset="0"/>
              <a:buChar char="•"/>
            </a:pPr>
            <a:r>
              <a:rPr lang="en-US" sz="2000" dirty="0" smtClean="0"/>
              <a:t>The fire was  eventually extinguished by the use of  heavy equipment  contracted to dig a  large pit into which the  tires were piled  and  large amounts of water applied to drown the flames   </a:t>
            </a:r>
            <a:endParaRPr lang="en-US" sz="2000" dirty="0"/>
          </a:p>
        </p:txBody>
      </p:sp>
    </p:spTree>
    <p:extLst>
      <p:ext uri="{BB962C8B-B14F-4D97-AF65-F5344CB8AC3E}">
        <p14:creationId xmlns:p14="http://schemas.microsoft.com/office/powerpoint/2010/main" val="358701547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914400"/>
            <a:ext cx="7520940" cy="5410200"/>
          </a:xfrm>
        </p:spPr>
        <p:txBody>
          <a:bodyPr/>
          <a:lstStyle/>
          <a:p>
            <a:endParaRPr lang="en-US" dirty="0"/>
          </a:p>
        </p:txBody>
      </p:sp>
      <p:pic>
        <p:nvPicPr>
          <p:cNvPr id="1026" name="Picture 2" descr="C:\Users\lenovo\Downloads\IMG00193-20111021-16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870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100628"/>
            <a:ext cx="7520940" cy="4919172"/>
          </a:xfrm>
        </p:spPr>
        <p:txBody>
          <a:bodyPr/>
          <a:lstStyle/>
          <a:p>
            <a:endParaRPr lang="en-US" dirty="0"/>
          </a:p>
        </p:txBody>
      </p:sp>
      <p:pic>
        <p:nvPicPr>
          <p:cNvPr id="2050" name="Picture 2" descr="C:\Users\lenovo\Downloads\IMG00194-20111021-16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88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100628"/>
            <a:ext cx="7520940" cy="5376372"/>
          </a:xfrm>
        </p:spPr>
        <p:txBody>
          <a:bodyPr/>
          <a:lstStyle/>
          <a:p>
            <a:endParaRPr lang="en-US" dirty="0"/>
          </a:p>
        </p:txBody>
      </p:sp>
      <p:pic>
        <p:nvPicPr>
          <p:cNvPr id="3074" name="Picture 2" descr="C:\Users\lenovo\Downloads\IMG00195-20111021-16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4912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478</TotalTime>
  <Words>370</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CBRN training workshop</vt:lpstr>
      <vt:lpstr>CBRN training workshop</vt:lpstr>
      <vt:lpstr>CBRN training workshop</vt:lpstr>
      <vt:lpstr>CBRN training workshop</vt:lpstr>
      <vt:lpstr>CBRN training workshop</vt:lpstr>
      <vt:lpstr>CBRN training workshop</vt:lpstr>
      <vt:lpstr>PowerPoint Presentation</vt:lpstr>
      <vt:lpstr>PowerPoint Presentation</vt:lpstr>
      <vt:lpstr>PowerPoint Presentation</vt:lpstr>
      <vt:lpstr>PowerPoint Presentation</vt:lpstr>
      <vt:lpstr>PowerPoint Presentation</vt:lpstr>
      <vt:lpstr>CBRN training workshop</vt:lpstr>
      <vt:lpstr>CBRN training workshop</vt:lpstr>
      <vt:lpstr>CBRN training workshop</vt:lpstr>
      <vt:lpstr>CBRN training workshop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CBRN training workshop</dc:title>
  <dc:creator>lenovo</dc:creator>
  <cp:lastModifiedBy>lenovo</cp:lastModifiedBy>
  <cp:revision>21</cp:revision>
  <dcterms:created xsi:type="dcterms:W3CDTF">2012-03-25T23:39:43Z</dcterms:created>
  <dcterms:modified xsi:type="dcterms:W3CDTF">2012-03-26T15:31:51Z</dcterms:modified>
</cp:coreProperties>
</file>